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sldIdLst>
    <p:sldId id="257" r:id="rId4"/>
    <p:sldId id="258" r:id="rId5"/>
    <p:sldId id="259" r:id="rId6"/>
    <p:sldId id="268" r:id="rId7"/>
    <p:sldId id="263" r:id="rId8"/>
    <p:sldId id="267" r:id="rId9"/>
    <p:sldId id="266" r:id="rId10"/>
    <p:sldId id="270" r:id="rId11"/>
    <p:sldId id="271" r:id="rId12"/>
    <p:sldId id="273" r:id="rId13"/>
    <p:sldId id="272" r:id="rId14"/>
  </p:sldIdLst>
  <p:sldSz cx="9144000" cy="5143500" type="screen16x9"/>
  <p:notesSz cx="6858000" cy="9144000"/>
  <p:embeddedFontLst>
    <p:embeddedFont>
      <p:font typeface="Avenir Heavy" panose="02000503020000020003" pitchFamily="2" charset="0"/>
      <p:bold r:id="rId16"/>
      <p:italic r:id="rId17"/>
      <p:boldItalic r:id="rId18"/>
    </p:embeddedFont>
    <p:embeddedFont>
      <p:font typeface="Dosis" panose="02010503020202060003" pitchFamily="2" charset="77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italic r:id="rId26"/>
      <p:boldItalic r:id="rId27"/>
    </p:embeddedFont>
    <p:embeddedFont>
      <p:font typeface="Roboto Thin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BBDFB-8845-41A2-A73C-3C95C66B2FD1}">
  <a:tblStyle styleId="{F14BBDFB-8845-41A2-A73C-3C95C66B2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17"/>
    <p:restoredTop sz="94719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132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86" name="Shape 186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1" name="Shape 191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6" name="Shape 196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Shape 284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51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JSancio</a:t>
            </a: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Churn Rate Capstone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5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9D85-AF69-674D-963B-0C5A8408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Rate Query</a:t>
            </a: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9665D270-BA00-CA45-B8B3-477DC9C25D9D}"/>
              </a:ext>
            </a:extLst>
          </p:cNvPr>
          <p:cNvSpPr txBox="1"/>
          <p:nvPr/>
        </p:nvSpPr>
        <p:spPr>
          <a:xfrm>
            <a:off x="3598924" y="1264189"/>
            <a:ext cx="5171652" cy="343428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cross_join.id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AND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OR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) and segment =87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 AS is_active_87,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AND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OR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) and segment = 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 AS is_active_30,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and segment = 87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as is_canceled_87,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and segment = 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as is_canceled_30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9158865E-88CD-A247-98C9-2C4207CBE244}"/>
              </a:ext>
            </a:extLst>
          </p:cNvPr>
          <p:cNvSpPr txBox="1"/>
          <p:nvPr/>
        </p:nvSpPr>
        <p:spPr>
          <a:xfrm>
            <a:off x="271974" y="1264189"/>
            <a:ext cx="3326950" cy="343428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subscriptions.*, months.*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CROSS JOIN months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4147642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9D85-AF69-674D-963B-0C5A8408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Rate Query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9158865E-88CD-A247-98C9-2C4207CBE244}"/>
              </a:ext>
            </a:extLst>
          </p:cNvPr>
          <p:cNvSpPr txBox="1"/>
          <p:nvPr/>
        </p:nvSpPr>
        <p:spPr>
          <a:xfrm>
            <a:off x="271974" y="1264189"/>
            <a:ext cx="3326950" cy="343428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SUM(is_active_30) AS sum_active_30,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SUM(is_active_87) AS sum_active_87,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SUM(is_canceled_30) AS sum_canceled_30,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SUM(is_canceled_87) AS sum_canceled_87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status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GROUP BY month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(1.0 * sum_canceled_30 / sum_active_30) AS churn_rate_30,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(1.0 * sum_canceled_87 / sum_active_87) AS churn_rate_87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2523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the Company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Rate: Overall &amp; By Segment</a:t>
            </a:r>
          </a:p>
          <a:p>
            <a:pPr marL="457200" lvl="3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59000" y="1791013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F65FC-A6A1-0F4E-8E79-0647CCF8E542}"/>
              </a:ext>
            </a:extLst>
          </p:cNvPr>
          <p:cNvSpPr txBox="1"/>
          <p:nvPr/>
        </p:nvSpPr>
        <p:spPr>
          <a:xfrm>
            <a:off x="272942" y="1791013"/>
            <a:ext cx="5469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panose="02000503020000020003" pitchFamily="2" charset="0"/>
              </a:rPr>
              <a:t>GET FAMILIAR </a:t>
            </a:r>
          </a:p>
          <a:p>
            <a:r>
              <a:rPr lang="en-US" sz="4000" b="1" dirty="0">
                <a:solidFill>
                  <a:schemeClr val="bg1"/>
                </a:solidFill>
                <a:latin typeface="Avenir Heavy" panose="02000503020000020003" pitchFamily="2" charset="0"/>
              </a:rPr>
              <a:t>WITH THE COMPANY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9D85-AF69-674D-963B-0C5A8408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different segments are there? What segments of users exist?</a:t>
            </a:r>
            <a:br>
              <a:rPr lang="en-US" dirty="0"/>
            </a:br>
            <a:endParaRPr lang="en-US" dirty="0"/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2260A673-9955-0E40-AE98-D31C3E237741}"/>
              </a:ext>
            </a:extLst>
          </p:cNvPr>
          <p:cNvSpPr txBox="1"/>
          <p:nvPr/>
        </p:nvSpPr>
        <p:spPr>
          <a:xfrm>
            <a:off x="5273100" y="1638644"/>
            <a:ext cx="3598925" cy="343428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subscriptions limit 100;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segment from subscriptions;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Shape 324">
            <a:extLst>
              <a:ext uri="{FF2B5EF4-FFF2-40B4-BE49-F238E27FC236}">
                <a16:creationId xmlns:a16="http://schemas.microsoft.com/office/drawing/2014/main" id="{3CEE6719-7ADD-954A-BBBE-8D5C1E4B9862}"/>
              </a:ext>
            </a:extLst>
          </p:cNvPr>
          <p:cNvSpPr txBox="1"/>
          <p:nvPr/>
        </p:nvSpPr>
        <p:spPr>
          <a:xfrm>
            <a:off x="271975" y="1638644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There are two different segments, 87 and 30.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7513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9D85-AF69-674D-963B-0C5A8408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months has the company been operating?</a:t>
            </a: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2260A673-9955-0E40-AE98-D31C3E237741}"/>
              </a:ext>
            </a:extLst>
          </p:cNvPr>
          <p:cNvSpPr txBox="1"/>
          <p:nvPr/>
        </p:nvSpPr>
        <p:spPr>
          <a:xfrm>
            <a:off x="5273100" y="1519377"/>
            <a:ext cx="3598925" cy="343428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min(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Shape 324">
            <a:extLst>
              <a:ext uri="{FF2B5EF4-FFF2-40B4-BE49-F238E27FC236}">
                <a16:creationId xmlns:a16="http://schemas.microsoft.com/office/drawing/2014/main" id="{3CEE6719-7ADD-954A-BBBE-8D5C1E4B9862}"/>
              </a:ext>
            </a:extLst>
          </p:cNvPr>
          <p:cNvSpPr txBox="1"/>
          <p:nvPr/>
        </p:nvSpPr>
        <p:spPr>
          <a:xfrm>
            <a:off x="271975" y="1519377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4 months: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December 2016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January 2017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February 2017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March 2017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1718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9D85-AF69-674D-963B-0C5A8408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months do you have enough information to calculate a churn rate?</a:t>
            </a: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40C3EC21-9DA0-0D41-B8F5-77E89B8AA3AD}"/>
              </a:ext>
            </a:extLst>
          </p:cNvPr>
          <p:cNvSpPr txBox="1"/>
          <p:nvPr/>
        </p:nvSpPr>
        <p:spPr>
          <a:xfrm>
            <a:off x="5273100" y="1519377"/>
            <a:ext cx="3598925" cy="343428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Temporary Table </a:t>
            </a:r>
            <a:r>
              <a:rPr lang="en-US" sz="900" dirty="0">
                <a:latin typeface="Courier New"/>
                <a:ea typeface="Courier New"/>
                <a:cs typeface="Courier New"/>
                <a:sym typeface="Wingdings" pitchFamily="2" charset="2"/>
              </a:rPr>
              <a:t>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Wingdings" pitchFamily="2" charset="2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Shape 324">
            <a:extLst>
              <a:ext uri="{FF2B5EF4-FFF2-40B4-BE49-F238E27FC236}">
                <a16:creationId xmlns:a16="http://schemas.microsoft.com/office/drawing/2014/main" id="{70D33296-5ECE-A74D-835C-A568176C2D54}"/>
              </a:ext>
            </a:extLst>
          </p:cNvPr>
          <p:cNvSpPr txBox="1"/>
          <p:nvPr/>
        </p:nvSpPr>
        <p:spPr>
          <a:xfrm>
            <a:off x="271975" y="1519377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There is only enough data to calculate the churn rate over the first 3 months of 2017 (I can’t calculate it for December, since there are no </a:t>
            </a:r>
            <a:r>
              <a:rPr lang="en-US" sz="1200" dirty="0" err="1"/>
              <a:t>subscription_end</a:t>
            </a:r>
            <a:r>
              <a:rPr lang="en-US" dirty="0"/>
              <a:t> values). 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0307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59000" y="1791013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9131B-0B87-0B49-AE38-1ACF47E61875}"/>
              </a:ext>
            </a:extLst>
          </p:cNvPr>
          <p:cNvSpPr txBox="1"/>
          <p:nvPr/>
        </p:nvSpPr>
        <p:spPr>
          <a:xfrm>
            <a:off x="272942" y="1791013"/>
            <a:ext cx="3474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panose="02000503020000020003" pitchFamily="2" charset="0"/>
              </a:rPr>
              <a:t>CHURN RATE</a:t>
            </a:r>
          </a:p>
        </p:txBody>
      </p:sp>
    </p:spTree>
    <p:extLst>
      <p:ext uri="{BB962C8B-B14F-4D97-AF65-F5344CB8AC3E}">
        <p14:creationId xmlns:p14="http://schemas.microsoft.com/office/powerpoint/2010/main" val="3142228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9D85-AF69-674D-963B-0C5A8408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overall churn trend since the company started?</a:t>
            </a:r>
          </a:p>
        </p:txBody>
      </p:sp>
      <p:sp>
        <p:nvSpPr>
          <p:cNvPr id="5" name="Shape 324">
            <a:extLst>
              <a:ext uri="{FF2B5EF4-FFF2-40B4-BE49-F238E27FC236}">
                <a16:creationId xmlns:a16="http://schemas.microsoft.com/office/drawing/2014/main" id="{3CEE6719-7ADD-954A-BBBE-8D5C1E4B9862}"/>
              </a:ext>
            </a:extLst>
          </p:cNvPr>
          <p:cNvSpPr txBox="1"/>
          <p:nvPr/>
        </p:nvSpPr>
        <p:spPr>
          <a:xfrm>
            <a:off x="311700" y="1940751"/>
            <a:ext cx="6112954" cy="275772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Overall Churn Rate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January 2017 = 16.17%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February 2017 = 18.98%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March 2017 = 27.42%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8891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9D85-AF69-674D-963B-0C5A8408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Churn Rates for Segments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00B90D-FE0C-2F44-9231-3D96C8918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97846"/>
              </p:ext>
            </p:extLst>
          </p:nvPr>
        </p:nvGraphicFramePr>
        <p:xfrm>
          <a:off x="1798983" y="1304762"/>
          <a:ext cx="5546034" cy="2533976"/>
        </p:xfrm>
        <a:graphic>
          <a:graphicData uri="http://schemas.openxmlformats.org/drawingml/2006/table">
            <a:tbl>
              <a:tblPr/>
              <a:tblGrid>
                <a:gridCol w="1351846">
                  <a:extLst>
                    <a:ext uri="{9D8B030D-6E8A-4147-A177-3AD203B41FA5}">
                      <a16:colId xmlns:a16="http://schemas.microsoft.com/office/drawing/2014/main" val="1057460334"/>
                    </a:ext>
                  </a:extLst>
                </a:gridCol>
                <a:gridCol w="2149088">
                  <a:extLst>
                    <a:ext uri="{9D8B030D-6E8A-4147-A177-3AD203B41FA5}">
                      <a16:colId xmlns:a16="http://schemas.microsoft.com/office/drawing/2014/main" val="1889874787"/>
                    </a:ext>
                  </a:extLst>
                </a:gridCol>
                <a:gridCol w="2045100">
                  <a:extLst>
                    <a:ext uri="{9D8B030D-6E8A-4147-A177-3AD203B41FA5}">
                      <a16:colId xmlns:a16="http://schemas.microsoft.com/office/drawing/2014/main" val="2525585431"/>
                    </a:ext>
                  </a:extLst>
                </a:gridCol>
              </a:tblGrid>
              <a:tr h="41540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403648"/>
                  </a:ext>
                </a:extLst>
              </a:tr>
              <a:tr h="70619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36367"/>
                  </a:ext>
                </a:extLst>
              </a:tr>
              <a:tr h="70619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703028"/>
                  </a:ext>
                </a:extLst>
              </a:tr>
              <a:tr h="70619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860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F456510-511A-5E4D-B0BA-2D0E6F9706B2}"/>
              </a:ext>
            </a:extLst>
          </p:cNvPr>
          <p:cNvSpPr txBox="1"/>
          <p:nvPr/>
        </p:nvSpPr>
        <p:spPr>
          <a:xfrm>
            <a:off x="1138207" y="4125775"/>
            <a:ext cx="6867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focus company’s focus should be on expanding Segment 87 (higher churn rates)</a:t>
            </a:r>
          </a:p>
        </p:txBody>
      </p:sp>
    </p:spTree>
    <p:extLst>
      <p:ext uri="{BB962C8B-B14F-4D97-AF65-F5344CB8AC3E}">
        <p14:creationId xmlns:p14="http://schemas.microsoft.com/office/powerpoint/2010/main" val="30806218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693</Words>
  <Application>Microsoft Macintosh PowerPoint</Application>
  <PresentationFormat>On-screen Show (16:9)</PresentationFormat>
  <Paragraphs>137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Roboto Black</vt:lpstr>
      <vt:lpstr>Roboto</vt:lpstr>
      <vt:lpstr>Avenir Heavy</vt:lpstr>
      <vt:lpstr>Roboto Thin</vt:lpstr>
      <vt:lpstr>Arial</vt:lpstr>
      <vt:lpstr>Dosis</vt:lpstr>
      <vt:lpstr>Courier New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How many different segments are there? What segments of users exist? </vt:lpstr>
      <vt:lpstr>How many months has the company been operating?</vt:lpstr>
      <vt:lpstr>Which months do you have enough information to calculate a churn rate?</vt:lpstr>
      <vt:lpstr>PowerPoint Presentation</vt:lpstr>
      <vt:lpstr>What is the overall churn trend since the company started?</vt:lpstr>
      <vt:lpstr>Compare Churn Rates for Segments</vt:lpstr>
      <vt:lpstr>Churn Rate Query</vt:lpstr>
      <vt:lpstr>Churn Rate Query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Joe Sancio</cp:lastModifiedBy>
  <cp:revision>14</cp:revision>
  <dcterms:modified xsi:type="dcterms:W3CDTF">2019-06-22T20:13:15Z</dcterms:modified>
</cp:coreProperties>
</file>